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72" r:id="rId1"/>
  </p:sldMasterIdLst>
  <p:notesMasterIdLst>
    <p:notesMasterId r:id="rId47"/>
  </p:notesMasterIdLst>
  <p:handoutMasterIdLst>
    <p:handoutMasterId r:id="rId48"/>
  </p:handoutMasterIdLst>
  <p:sldIdLst>
    <p:sldId id="1225" r:id="rId2"/>
    <p:sldId id="951" r:id="rId3"/>
    <p:sldId id="1236" r:id="rId4"/>
    <p:sldId id="1260" r:id="rId5"/>
    <p:sldId id="1261" r:id="rId6"/>
    <p:sldId id="1262" r:id="rId7"/>
    <p:sldId id="1237" r:id="rId8"/>
    <p:sldId id="1238" r:id="rId9"/>
    <p:sldId id="1273" r:id="rId10"/>
    <p:sldId id="1239" r:id="rId11"/>
    <p:sldId id="1274" r:id="rId12"/>
    <p:sldId id="1275" r:id="rId13"/>
    <p:sldId id="1240" r:id="rId14"/>
    <p:sldId id="1241" r:id="rId15"/>
    <p:sldId id="1263" r:id="rId16"/>
    <p:sldId id="1264" r:id="rId17"/>
    <p:sldId id="1265" r:id="rId18"/>
    <p:sldId id="1266" r:id="rId19"/>
    <p:sldId id="1242" r:id="rId20"/>
    <p:sldId id="1267" r:id="rId21"/>
    <p:sldId id="1268" r:id="rId22"/>
    <p:sldId id="1276" r:id="rId23"/>
    <p:sldId id="1277" r:id="rId24"/>
    <p:sldId id="1269" r:id="rId25"/>
    <p:sldId id="1244" r:id="rId26"/>
    <p:sldId id="1270" r:id="rId27"/>
    <p:sldId id="1245" r:id="rId28"/>
    <p:sldId id="1246" r:id="rId29"/>
    <p:sldId id="1248" r:id="rId30"/>
    <p:sldId id="1249" r:id="rId31"/>
    <p:sldId id="1257" r:id="rId32"/>
    <p:sldId id="1278" r:id="rId33"/>
    <p:sldId id="1250" r:id="rId34"/>
    <p:sldId id="1258" r:id="rId35"/>
    <p:sldId id="1251" r:id="rId36"/>
    <p:sldId id="1259" r:id="rId37"/>
    <p:sldId id="1252" r:id="rId38"/>
    <p:sldId id="1254" r:id="rId39"/>
    <p:sldId id="1255" r:id="rId40"/>
    <p:sldId id="1253" r:id="rId41"/>
    <p:sldId id="1256" r:id="rId42"/>
    <p:sldId id="1272" r:id="rId43"/>
    <p:sldId id="1279" r:id="rId44"/>
    <p:sldId id="1280" r:id="rId45"/>
    <p:sldId id="1271" r:id="rId46"/>
  </p:sldIdLst>
  <p:sldSz cx="9144000" cy="6858000" type="screen4x3"/>
  <p:notesSz cx="6815138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ocong" initials="g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9900"/>
    <a:srgbClr val="0A11A4"/>
    <a:srgbClr val="1612BE"/>
    <a:srgbClr val="CCECFF"/>
    <a:srgbClr val="FFFFCC"/>
    <a:srgbClr val="CCFFFF"/>
    <a:srgbClr val="33CC33"/>
    <a:srgbClr val="00FFFF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91" autoAdjust="0"/>
    <p:restoredTop sz="89333" autoAdjust="0"/>
  </p:normalViewPr>
  <p:slideViewPr>
    <p:cSldViewPr snapToObjects="1">
      <p:cViewPr varScale="1">
        <p:scale>
          <a:sx n="68" d="100"/>
          <a:sy n="68" d="100"/>
        </p:scale>
        <p:origin x="20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4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5895" cy="7589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2.xml"/><Relationship Id="rId2" Type="http://schemas.openxmlformats.org/officeDocument/2006/relationships/slide" Target="slides/slide27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4670" cy="53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87" tIns="46294" rIns="92587" bIns="46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Tx/>
              <a:buChar char="•"/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757" y="0"/>
            <a:ext cx="3001677" cy="53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87" tIns="46294" rIns="92587" bIns="46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20000"/>
              </a:spcBef>
              <a:buFontTx/>
              <a:buChar char="•"/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5663"/>
            <a:ext cx="2924670" cy="45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87" tIns="46294" rIns="92587" bIns="46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Tx/>
              <a:buChar char="•"/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757" y="9475663"/>
            <a:ext cx="3001677" cy="45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87" tIns="46294" rIns="92587" bIns="46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20000"/>
              </a:spcBef>
              <a:buFontTx/>
              <a:buChar char="•"/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E4F17949-5508-4858-BD72-9209315631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551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3548" cy="4971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938" tIns="45969" rIns="91938" bIns="4596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61592" y="0"/>
            <a:ext cx="2953547" cy="4971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938" tIns="45969" rIns="91938" bIns="4596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3638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9649" y="4721103"/>
            <a:ext cx="4995842" cy="447572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938" tIns="45969" rIns="91938" bIns="459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0"/>
            <a:r>
              <a:rPr lang="en-GB" noProof="0"/>
              <a:t>Second level</a:t>
            </a:r>
          </a:p>
          <a:p>
            <a:pPr lvl="0"/>
            <a:r>
              <a:rPr lang="en-GB" noProof="0"/>
              <a:t>Third level</a:t>
            </a:r>
          </a:p>
          <a:p>
            <a:pPr lvl="0"/>
            <a:r>
              <a:rPr lang="en-GB" noProof="0"/>
              <a:t>Fourth level</a:t>
            </a:r>
          </a:p>
          <a:p>
            <a:pPr lvl="0"/>
            <a:r>
              <a:rPr lang="en-GB" noProof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5387"/>
            <a:ext cx="2953548" cy="4971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938" tIns="45969" rIns="91938" bIns="4596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61592" y="9445387"/>
            <a:ext cx="2953547" cy="4971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938" tIns="45969" rIns="91938" bIns="4596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E7CDA82-7D25-4CEF-9011-DC8891C050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1222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 txBox="1">
            <a:spLocks noGrp="1" noChangeArrowheads="1"/>
          </p:cNvSpPr>
          <p:nvPr/>
        </p:nvSpPr>
        <p:spPr bwMode="auto">
          <a:xfrm>
            <a:off x="3861592" y="9445387"/>
            <a:ext cx="2953547" cy="4971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91938" tIns="45969" rIns="91938" bIns="45969" anchor="b"/>
          <a:lstStyle/>
          <a:p>
            <a:pPr algn="r"/>
            <a:fld id="{CFA06B93-CC61-463E-BACA-F94D5555B646}" type="slidenum">
              <a:rPr lang="en-US" sz="1200"/>
              <a:pPr algn="r"/>
              <a:t>1</a:t>
            </a:fld>
            <a:endParaRPr lang="en-US" sz="1200" dirty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 dirty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25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872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 txBox="1">
            <a:spLocks noGrp="1" noChangeArrowheads="1"/>
          </p:cNvSpPr>
          <p:nvPr/>
        </p:nvSpPr>
        <p:spPr bwMode="auto">
          <a:xfrm>
            <a:off x="3861592" y="9445387"/>
            <a:ext cx="2953547" cy="4971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91938" tIns="45969" rIns="91938" bIns="45969" anchor="b"/>
          <a:lstStyle/>
          <a:p>
            <a:pPr algn="r"/>
            <a:fld id="{CFA06B93-CC61-463E-BACA-F94D5555B646}" type="slidenum">
              <a:rPr lang="en-US" sz="1200"/>
              <a:pPr algn="r"/>
              <a:t>27</a:t>
            </a:fld>
            <a:endParaRPr lang="en-US" sz="1200" dirty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2655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28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3249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29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4992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30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2337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33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848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35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037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37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7615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40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5268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 txBox="1">
            <a:spLocks noGrp="1" noChangeArrowheads="1"/>
          </p:cNvSpPr>
          <p:nvPr/>
        </p:nvSpPr>
        <p:spPr bwMode="auto">
          <a:xfrm>
            <a:off x="3861592" y="9445387"/>
            <a:ext cx="2953547" cy="4971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91938" tIns="45969" rIns="91938" bIns="45969" anchor="b"/>
          <a:lstStyle/>
          <a:p>
            <a:pPr algn="r"/>
            <a:fld id="{CFA06B93-CC61-463E-BACA-F94D5555B646}" type="slidenum">
              <a:rPr lang="en-US" sz="1200"/>
              <a:pPr algn="r"/>
              <a:t>42</a:t>
            </a:fld>
            <a:endParaRPr lang="en-US" sz="1200" dirty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793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2</a:t>
            </a:fld>
            <a:endParaRPr lang="en-US" dirty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3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068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7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167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8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576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10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07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13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558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14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912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da-DK">
              <a:latin typeface="Times New Roman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D16CC-1D5B-4B9A-B349-B4B0B35F5496}" type="slidenum">
              <a:rPr lang="en-US" smtClean="0">
                <a:latin typeface="Times New Roman" charset="0"/>
              </a:rPr>
              <a:pPr/>
              <a:t>19</a:t>
            </a:fld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129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au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8925" y="1476375"/>
            <a:ext cx="8564563" cy="1447800"/>
          </a:xfrm>
        </p:spPr>
        <p:txBody>
          <a:bodyPr anchor="b"/>
          <a:lstStyle>
            <a:lvl1pPr algn="ct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08025" y="3446463"/>
            <a:ext cx="7727950" cy="2143125"/>
          </a:xfrm>
        </p:spPr>
        <p:txBody>
          <a:bodyPr/>
          <a:lstStyle>
            <a:lvl1pPr marL="0" indent="0" algn="ctr">
              <a:buFontTx/>
              <a:buNone/>
              <a:defRPr sz="2800"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08013" y="6248400"/>
            <a:ext cx="7924800" cy="457200"/>
          </a:xfrm>
        </p:spPr>
        <p:txBody>
          <a:bodyPr anchor="ctr" anchorCtr="1"/>
          <a:lstStyle>
            <a:lvl1pPr algn="l"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7" name="Line 6"/>
          <p:cNvSpPr>
            <a:spLocks noChangeShapeType="1"/>
          </p:cNvSpPr>
          <p:nvPr userDrawn="1"/>
        </p:nvSpPr>
        <p:spPr bwMode="auto">
          <a:xfrm>
            <a:off x="1005145" y="3201315"/>
            <a:ext cx="7058025" cy="0"/>
          </a:xfrm>
          <a:prstGeom prst="line">
            <a:avLst/>
          </a:prstGeom>
          <a:noFill/>
          <a:ln w="50800">
            <a:solidFill>
              <a:srgbClr val="0A11A4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imes New Roman" pitchFamily="18" charset="0"/>
            </a:endParaRPr>
          </a:p>
        </p:txBody>
      </p:sp>
      <p:pic>
        <p:nvPicPr>
          <p:cNvPr id="9" name="Picture 8" descr="logo-t-003d85-e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05653" y="241410"/>
            <a:ext cx="4521717" cy="13685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7657D-035A-4D8C-9E4B-7445B151FA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38100"/>
            <a:ext cx="2114550" cy="62865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3213" y="38100"/>
            <a:ext cx="6192837" cy="62865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18600-6B83-46F5-A0E2-B89831F9A67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213" y="38100"/>
            <a:ext cx="7292975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914400"/>
            <a:ext cx="41529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914400"/>
            <a:ext cx="4152900" cy="2628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3695700"/>
            <a:ext cx="4152900" cy="2628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9F3F7-6A0C-42EF-8025-B4613A4BF0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213" y="38100"/>
            <a:ext cx="7292975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914400"/>
            <a:ext cx="41529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14400"/>
            <a:ext cx="41529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B3E54-8677-46CC-98E8-935DA155E9B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213" y="38100"/>
            <a:ext cx="7292975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304800" y="914400"/>
            <a:ext cx="4152900" cy="54102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914400"/>
            <a:ext cx="41529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823FE-AF52-4C32-9C38-2344219EDDD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213" y="38100"/>
            <a:ext cx="7292975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914400"/>
            <a:ext cx="41529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10100" y="914400"/>
            <a:ext cx="4152900" cy="54102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9BFD68-F71B-49EE-ADEF-6B3A99B639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DC564-63D6-4DB1-934B-A86CC9D473A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981273-DFDC-4DB7-B838-6A63C5B19C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914400"/>
            <a:ext cx="41529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14400"/>
            <a:ext cx="41529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4156C-C955-49E1-8AAD-74388992ABE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5A5E3-D8F0-4A6F-8D7D-D8D510ED2E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F2DCD-8B74-4E18-94AA-4073ED7754E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6E6B3-D230-495A-ABFC-9F3CAC06B7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CE2FA-4BEE-4D2D-A994-62C9F49C28F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DDABC-9291-4D28-9344-8C96324394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3213" y="38100"/>
            <a:ext cx="7292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914400"/>
            <a:ext cx="8458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5430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53200"/>
            <a:ext cx="6899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2"/>
                </a:solidFill>
                <a:latin typeface="Helvetica" pitchFamily="34" charset="0"/>
              </a:defRPr>
            </a:lvl1pPr>
          </a:lstStyle>
          <a:p>
            <a:pPr>
              <a:defRPr/>
            </a:pPr>
            <a:r>
              <a:rPr lang="en-US"/>
              <a:t>WISE 2010  ▪  © 2010 Christian S. Jensen. All rights reserved. </a:t>
            </a:r>
            <a:endParaRPr lang="en-GB"/>
          </a:p>
        </p:txBody>
      </p:sp>
      <p:sp>
        <p:nvSpPr>
          <p:cNvPr id="35430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8163" y="6553200"/>
            <a:ext cx="6048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63A54C5A-E27B-4EA8-9A1B-C0EABFA352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354310" name="Line 6"/>
          <p:cNvSpPr>
            <a:spLocks noChangeShapeType="1"/>
          </p:cNvSpPr>
          <p:nvPr/>
        </p:nvSpPr>
        <p:spPr bwMode="auto">
          <a:xfrm>
            <a:off x="395288" y="801688"/>
            <a:ext cx="705802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  <p:sldLayoutId id="2147483986" r:id="rId12"/>
    <p:sldLayoutId id="2147483987" r:id="rId13"/>
    <p:sldLayoutId id="2147483988" r:id="rId14"/>
    <p:sldLayoutId id="2147483989" r:id="rId15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Helvetic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ZapfDingbats" pitchFamily="82" charset="2"/>
        <a:buChar char="u"/>
        <a:defRPr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Monotype Sorts" pitchFamily="2" charset="2"/>
        <a:buChar char="s"/>
        <a:defRPr sz="16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400">
          <a:solidFill>
            <a:schemeClr val="tx1"/>
          </a:solidFill>
          <a:latin typeface="+mn-lt"/>
        </a:defRPr>
      </a:lvl5pPr>
      <a:lvl6pPr marL="2438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400">
          <a:solidFill>
            <a:schemeClr val="tx1"/>
          </a:solidFill>
          <a:latin typeface="+mn-lt"/>
        </a:defRPr>
      </a:lvl6pPr>
      <a:lvl7pPr marL="2895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400">
          <a:solidFill>
            <a:schemeClr val="tx1"/>
          </a:solidFill>
          <a:latin typeface="+mn-lt"/>
        </a:defRPr>
      </a:lvl7pPr>
      <a:lvl8pPr marL="3352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400">
          <a:solidFill>
            <a:schemeClr val="tx1"/>
          </a:solidFill>
          <a:latin typeface="+mn-lt"/>
        </a:defRPr>
      </a:lvl8pPr>
      <a:lvl9pPr marL="3810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61"/>
          <p:cNvSpPr>
            <a:spLocks noGrp="1" noChangeArrowheads="1"/>
          </p:cNvSpPr>
          <p:nvPr>
            <p:ph type="ctrTitle" idx="4294967295"/>
          </p:nvPr>
        </p:nvSpPr>
        <p:spPr>
          <a:xfrm>
            <a:off x="68187" y="1841864"/>
            <a:ext cx="8910355" cy="1049212"/>
          </a:xfrm>
        </p:spPr>
        <p:txBody>
          <a:bodyPr anchor="b"/>
          <a:lstStyle/>
          <a:p>
            <a:pPr algn="ctr"/>
            <a:r>
              <a:rPr lang="en-US" altLang="zh-CN" dirty="0"/>
              <a:t>Deep Feature Selection:</a:t>
            </a:r>
            <a:br>
              <a:rPr lang="en-US" altLang="zh-CN" dirty="0"/>
            </a:br>
            <a:r>
              <a:rPr lang="en-US" altLang="zh-CN" dirty="0"/>
              <a:t>Theory and Application to Identify</a:t>
            </a:r>
            <a:br>
              <a:rPr lang="en-US" altLang="zh-CN" dirty="0"/>
            </a:br>
            <a:r>
              <a:rPr lang="en-US" altLang="zh-CN" dirty="0"/>
              <a:t>Enhancers and Promoters</a:t>
            </a:r>
            <a:endParaRPr 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5588" y="6527800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2" y="2986087"/>
            <a:ext cx="8524875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4" y="4233862"/>
            <a:ext cx="4238625" cy="1609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26" y="172174"/>
            <a:ext cx="1290215" cy="166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39043"/>
      </p:ext>
    </p:extLst>
  </p:cSld>
  <p:clrMapOvr>
    <a:masterClrMapping/>
  </p:clrMapOvr>
  <p:transition advTm="17616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Introduction</a:t>
            </a:r>
          </a:p>
          <a:p>
            <a:r>
              <a:rPr lang="en-AU" dirty="0"/>
              <a:t>Method</a:t>
            </a:r>
          </a:p>
          <a:p>
            <a:pPr lvl="1"/>
            <a:r>
              <a:rPr lang="en-AU" dirty="0"/>
              <a:t>Deep feature selection</a:t>
            </a:r>
          </a:p>
          <a:p>
            <a:pPr lvl="1"/>
            <a:r>
              <a:rPr lang="en-AU" dirty="0">
                <a:solidFill>
                  <a:srgbClr val="FF0000"/>
                </a:solidFill>
              </a:rPr>
              <a:t>Learning model parameter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Experiments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Comparing models on synthetic data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Applying DFS to enhancer-promoter classification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0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70" y="1303940"/>
            <a:ext cx="4581525" cy="485775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6" name="文本框 5"/>
          <p:cNvSpPr txBox="1"/>
          <p:nvPr/>
        </p:nvSpPr>
        <p:spPr>
          <a:xfrm>
            <a:off x="415712" y="2145780"/>
            <a:ext cx="8482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Where W(k) is the weight matrix connecting the k - 1-th layer to the k-</a:t>
            </a:r>
            <a:r>
              <a:rPr lang="en-US" altLang="zh-CN" dirty="0" err="1"/>
              <a:t>th</a:t>
            </a:r>
            <a:r>
              <a:rPr lang="en-US" altLang="zh-CN" dirty="0"/>
              <a:t> layer, and b(k) is the corresponding biases in the k-</a:t>
            </a:r>
            <a:r>
              <a:rPr lang="en-US" altLang="zh-CN" dirty="0" err="1"/>
              <a:t>th</a:t>
            </a:r>
            <a:r>
              <a:rPr lang="en-US" altLang="zh-CN" dirty="0"/>
              <a:t> layer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21" y="3485558"/>
            <a:ext cx="8728288" cy="107386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3670" y="4795110"/>
            <a:ext cx="85241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dirty="0"/>
              <a:t>For small </a:t>
            </a:r>
            <a:r>
              <a:rPr lang="en-US" altLang="zh-CN" dirty="0"/>
              <a:t>number of hidden layers, we directly use a back-propagation algorithm to train our </a:t>
            </a:r>
            <a:r>
              <a:rPr lang="en-GB" altLang="zh-CN" dirty="0"/>
              <a:t>DFS model.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dirty="0"/>
              <a:t>if back-propagation does not perform well, we resort to stacked contractive </a:t>
            </a:r>
            <a:r>
              <a:rPr lang="en-US" altLang="zh-CN" dirty="0" err="1"/>
              <a:t>autoencoder</a:t>
            </a:r>
            <a:r>
              <a:rPr lang="en-US" altLang="zh-CN" dirty="0"/>
              <a:t> (</a:t>
            </a:r>
            <a:r>
              <a:rPr lang="en-US" altLang="zh-CN" dirty="0" err="1"/>
              <a:t>ScA</a:t>
            </a:r>
            <a:r>
              <a:rPr lang="en-US" altLang="zh-CN" dirty="0"/>
              <a:t>) or deep belief network (DBN) which are </a:t>
            </a:r>
            <a:r>
              <a:rPr lang="en-US" altLang="zh-CN" dirty="0" err="1"/>
              <a:t>pretrained</a:t>
            </a:r>
            <a:r>
              <a:rPr lang="en-US" altLang="zh-CN" dirty="0"/>
              <a:t> in a greedy layer- wise way, and then </a:t>
            </a:r>
            <a:r>
              <a:rPr lang="en-US" altLang="zh-CN" dirty="0" err="1"/>
              <a:t>finetuned</a:t>
            </a:r>
            <a:r>
              <a:rPr lang="en-US" altLang="zh-CN" dirty="0"/>
              <a:t> by back-propagation.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1581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altLang="zh-CN" dirty="0"/>
              <a:t>Theano package (Bergstra et al., 2010)</a:t>
            </a:r>
          </a:p>
          <a:p>
            <a:r>
              <a:rPr lang="en-US" altLang="zh-CN" dirty="0"/>
              <a:t>The Deep Learning Tutorials (LISA Lab, 2013)</a:t>
            </a:r>
          </a:p>
          <a:p>
            <a:r>
              <a:rPr lang="en-US" altLang="zh-CN" dirty="0"/>
              <a:t>These methods, including our own deep models, result in a deep learning package named DECRES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3186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Introduction</a:t>
            </a:r>
          </a:p>
          <a:p>
            <a:r>
              <a:rPr lang="en-AU" dirty="0"/>
              <a:t>Method</a:t>
            </a:r>
          </a:p>
          <a:p>
            <a:pPr lvl="1"/>
            <a:r>
              <a:rPr lang="en-AU" dirty="0"/>
              <a:t>Deep feature selection</a:t>
            </a:r>
          </a:p>
          <a:p>
            <a:pPr lvl="1"/>
            <a:r>
              <a:rPr lang="en-AU" dirty="0"/>
              <a:t>Learning model parameter</a:t>
            </a:r>
          </a:p>
          <a:p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Aparajita" pitchFamily="34" charset="0"/>
              </a:rPr>
              <a:t>Experiments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Comparing models on synthetic data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Applying DFS to enhancer-promoter classification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87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Introduction</a:t>
            </a:r>
          </a:p>
          <a:p>
            <a:r>
              <a:rPr lang="en-AU" dirty="0"/>
              <a:t>Method</a:t>
            </a:r>
          </a:p>
          <a:p>
            <a:pPr lvl="1"/>
            <a:r>
              <a:rPr lang="en-AU" dirty="0"/>
              <a:t>Deep feature selection</a:t>
            </a:r>
          </a:p>
          <a:p>
            <a:pPr lvl="1"/>
            <a:r>
              <a:rPr lang="en-AU" dirty="0"/>
              <a:t>Learning model parameter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Experiments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Aparajita" pitchFamily="34" charset="0"/>
              </a:rPr>
              <a:t>Comparing models on synthetic data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Applying DFS to enhancer-promoter classification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365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13" y="1791227"/>
            <a:ext cx="7684062" cy="4852240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6" name="文本框 5"/>
          <p:cNvSpPr txBox="1"/>
          <p:nvPr/>
        </p:nvSpPr>
        <p:spPr>
          <a:xfrm>
            <a:off x="332219" y="1004383"/>
            <a:ext cx="6896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Simulation 1: each class 3000, 9000 in total 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04734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Simulation 2</a:t>
            </a:r>
          </a:p>
          <a:p>
            <a:pPr lvl="1"/>
            <a:r>
              <a:rPr lang="en-US" altLang="zh-CN" dirty="0"/>
              <a:t>Y= 2X</a:t>
            </a:r>
            <a:r>
              <a:rPr lang="en-US" altLang="zh-CN" baseline="-25000" dirty="0"/>
              <a:t>0</a:t>
            </a:r>
            <a:r>
              <a:rPr lang="en-US" altLang="zh-CN" baseline="30000" dirty="0"/>
              <a:t>2</a:t>
            </a:r>
            <a:r>
              <a:rPr lang="en-US" altLang="zh-CN" dirty="0"/>
              <a:t>+X</a:t>
            </a:r>
            <a:r>
              <a:rPr lang="en-US" altLang="zh-CN" baseline="-25000" dirty="0"/>
              <a:t>3</a:t>
            </a:r>
            <a:r>
              <a:rPr lang="en-US" altLang="zh-CN" baseline="30000" dirty="0"/>
              <a:t>2</a:t>
            </a:r>
            <a:r>
              <a:rPr lang="en-US" altLang="zh-CN" dirty="0"/>
              <a:t>+10X</a:t>
            </a:r>
            <a:r>
              <a:rPr lang="en-US" altLang="zh-CN" baseline="-25000" dirty="0"/>
              <a:t>1</a:t>
            </a:r>
            <a:r>
              <a:rPr lang="en-US" altLang="zh-CN" dirty="0"/>
              <a:t>X</a:t>
            </a:r>
            <a:r>
              <a:rPr lang="en-US" altLang="zh-CN" baseline="-25000" dirty="0"/>
              <a:t>2</a:t>
            </a:r>
          </a:p>
          <a:p>
            <a:endParaRPr lang="en-US" altLang="zh-CN" baseline="-25000" dirty="0"/>
          </a:p>
          <a:p>
            <a:endParaRPr lang="en-US" altLang="zh-CN" baseline="-25000" dirty="0"/>
          </a:p>
          <a:p>
            <a:endParaRPr lang="en-US" altLang="zh-CN" baseline="-25000" dirty="0"/>
          </a:p>
          <a:p>
            <a:endParaRPr lang="en-US" altLang="zh-CN" baseline="-25000" dirty="0"/>
          </a:p>
          <a:p>
            <a:pPr lvl="1"/>
            <a:r>
              <a:rPr lang="en-US" altLang="zh-CN" dirty="0"/>
              <a:t>We apply quartiles to convert the continuous response to four classes.</a:t>
            </a:r>
            <a:endParaRPr lang="en-US" altLang="zh-CN" baseline="-25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70" y="2016919"/>
            <a:ext cx="7248525" cy="314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29" y="2501502"/>
            <a:ext cx="32385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74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Each simulated data set was equally split to training, validation, and test sets in order to evaluate deep DFS, shallow DFS, LASSO (</a:t>
            </a:r>
            <a:r>
              <a:rPr lang="en-US" altLang="zh-CN" dirty="0" err="1"/>
              <a:t>Tibshirani</a:t>
            </a:r>
            <a:r>
              <a:rPr lang="en-US" altLang="zh-CN" dirty="0"/>
              <a:t>, 1996), and random forest (</a:t>
            </a:r>
            <a:r>
              <a:rPr lang="en-US" altLang="zh-CN" dirty="0" err="1"/>
              <a:t>Breiman</a:t>
            </a:r>
            <a:r>
              <a:rPr lang="en-US" altLang="zh-CN" dirty="0"/>
              <a:t>, 2001) for feature selection</a:t>
            </a:r>
          </a:p>
          <a:p>
            <a:r>
              <a:rPr lang="en-US" altLang="zh-CN" dirty="0"/>
              <a:t>In the deep DFS model, we used three hidden layers ({36, 18, 9} neurons for Simulation1, and {28, 14, 7} neurons for Simulation2) with </a:t>
            </a:r>
            <a:r>
              <a:rPr lang="en-US" altLang="zh-CN" dirty="0" err="1"/>
              <a:t>ReLU</a:t>
            </a:r>
            <a:r>
              <a:rPr lang="en-US" altLang="zh-CN" dirty="0"/>
              <a:t> as activation functions, respectively. We used the </a:t>
            </a:r>
            <a:r>
              <a:rPr lang="en-US" altLang="zh-CN" dirty="0" err="1"/>
              <a:t>glmnet</a:t>
            </a:r>
            <a:r>
              <a:rPr lang="en-US" altLang="zh-CN" dirty="0"/>
              <a:t> package (Friedman et al.,2010) for LASSO, and the </a:t>
            </a:r>
            <a:r>
              <a:rPr lang="en-US" altLang="zh-CN" dirty="0" err="1"/>
              <a:t>randomForest</a:t>
            </a:r>
            <a:r>
              <a:rPr lang="en-US" altLang="zh-CN" dirty="0"/>
              <a:t> package (</a:t>
            </a:r>
            <a:r>
              <a:rPr lang="en-US" altLang="zh-CN" dirty="0" err="1"/>
              <a:t>Liaw</a:t>
            </a:r>
            <a:r>
              <a:rPr lang="en-US" altLang="zh-CN" dirty="0"/>
              <a:t> and Wiener, 2002) for random forest.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9747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98" y="1033303"/>
            <a:ext cx="8717674" cy="5519897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712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Introduction</a:t>
            </a:r>
          </a:p>
          <a:p>
            <a:r>
              <a:rPr lang="en-AU" dirty="0"/>
              <a:t>Method</a:t>
            </a:r>
          </a:p>
          <a:p>
            <a:pPr lvl="1"/>
            <a:r>
              <a:rPr lang="en-AU" dirty="0"/>
              <a:t>Deep feature selection</a:t>
            </a:r>
          </a:p>
          <a:p>
            <a:pPr lvl="1"/>
            <a:r>
              <a:rPr lang="en-AU" dirty="0"/>
              <a:t>Learning model parameter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Experiments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Comparing models on synthetic data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Aparajita" pitchFamily="34" charset="0"/>
              </a:rPr>
              <a:t>Applying DFS to enhancer-promoter classification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597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Introduction</a:t>
            </a:r>
          </a:p>
          <a:p>
            <a:r>
              <a:rPr lang="en-AU" dirty="0"/>
              <a:t>Method</a:t>
            </a:r>
          </a:p>
          <a:p>
            <a:pPr lvl="1"/>
            <a:r>
              <a:rPr lang="en-AU" dirty="0"/>
              <a:t>Deep feature selection</a:t>
            </a:r>
          </a:p>
          <a:p>
            <a:pPr lvl="1"/>
            <a:r>
              <a:rPr lang="en-AU" dirty="0"/>
              <a:t>Learning model parameter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Experiments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Comparing models on synthetic data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Applying DFS to enhancer-promoter classification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Data:  processed GM12878 cell line 93 features and three classes, each of which contains 2156 samples.</a:t>
            </a:r>
          </a:p>
          <a:p>
            <a:r>
              <a:rPr lang="en-US" altLang="zh-CN" dirty="0"/>
              <a:t>Three classes: active enhancer regions, active promoter regions and background.</a:t>
            </a:r>
          </a:p>
          <a:p>
            <a:r>
              <a:rPr lang="en-US" altLang="zh-CN" dirty="0"/>
              <a:t>Features(captured by the ENCODE)</a:t>
            </a:r>
          </a:p>
          <a:p>
            <a:pPr lvl="1"/>
            <a:r>
              <a:rPr lang="en-US" altLang="zh-CN" dirty="0"/>
              <a:t>cell-ubiquitous characteristics :</a:t>
            </a:r>
            <a:r>
              <a:rPr lang="en-US" altLang="zh-CN" dirty="0" err="1"/>
              <a:t>CpG</a:t>
            </a:r>
            <a:r>
              <a:rPr lang="en-US" altLang="zh-CN" dirty="0"/>
              <a:t>-islands and evolutionary conservation </a:t>
            </a:r>
            <a:r>
              <a:rPr lang="en-US" altLang="zh-CN" dirty="0" err="1"/>
              <a:t>Phastcons</a:t>
            </a:r>
            <a:r>
              <a:rPr lang="en-US" altLang="zh-CN" dirty="0"/>
              <a:t> score</a:t>
            </a:r>
          </a:p>
          <a:p>
            <a:pPr lvl="1"/>
            <a:r>
              <a:rPr lang="en-US" altLang="zh-CN" dirty="0"/>
              <a:t>cell-specific events: DNA-accessibility, histone modifications, and transcription factor binding sites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8500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Comparing test accuracy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Deep DFS {93/93/128/64/3}</a:t>
            </a:r>
          </a:p>
          <a:p>
            <a:r>
              <a:rPr lang="en-US" altLang="zh-CN" dirty="0"/>
              <a:t>Shallow DFS {93/93/3}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200" y="2066925"/>
            <a:ext cx="52768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41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45" y="914400"/>
            <a:ext cx="4558668" cy="5638800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  <p:sp>
        <p:nvSpPr>
          <p:cNvPr id="6" name="文本框 5"/>
          <p:cNvSpPr txBox="1"/>
          <p:nvPr/>
        </p:nvSpPr>
        <p:spPr>
          <a:xfrm>
            <a:off x="5103265" y="1000360"/>
            <a:ext cx="415703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(A)Coefficient </a:t>
            </a:r>
            <a:r>
              <a:rPr lang="en-US" altLang="zh-CN" dirty="0" err="1"/>
              <a:t>heatmap</a:t>
            </a:r>
            <a:r>
              <a:rPr lang="en-US" altLang="zh-CN" dirty="0"/>
              <a:t> of </a:t>
            </a:r>
          </a:p>
          <a:p>
            <a:r>
              <a:rPr lang="en-US" altLang="zh-CN" dirty="0"/>
              <a:t>deep DFS</a:t>
            </a:r>
          </a:p>
          <a:p>
            <a:r>
              <a:rPr lang="en-US" altLang="zh-CN" dirty="0"/>
              <a:t>(B) Coefficient </a:t>
            </a:r>
            <a:r>
              <a:rPr lang="en-US" altLang="zh-CN" dirty="0" err="1"/>
              <a:t>heatmap</a:t>
            </a:r>
            <a:r>
              <a:rPr lang="en-US" altLang="zh-CN" dirty="0"/>
              <a:t> of    shallow DFS.</a:t>
            </a:r>
          </a:p>
          <a:p>
            <a:r>
              <a:rPr lang="en-US" altLang="zh-CN" dirty="0"/>
              <a:t>(C) Coefficient </a:t>
            </a:r>
            <a:r>
              <a:rPr lang="en-US" altLang="zh-CN" dirty="0" err="1"/>
              <a:t>heatmap</a:t>
            </a:r>
            <a:r>
              <a:rPr lang="en-US" altLang="zh-CN" dirty="0"/>
              <a:t> of LASSO.</a:t>
            </a:r>
          </a:p>
          <a:p>
            <a:r>
              <a:rPr lang="en-US" altLang="zh-CN" dirty="0"/>
              <a:t>(D) Feature </a:t>
            </a:r>
            <a:r>
              <a:rPr lang="en-US" altLang="zh-CN" dirty="0" err="1"/>
              <a:t>importances</a:t>
            </a:r>
            <a:r>
              <a:rPr lang="en-US" altLang="zh-CN" dirty="0"/>
              <a:t> obtained by random forest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31710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390" y="921158"/>
            <a:ext cx="6215151" cy="5410200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71458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Computing time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53" y="1455730"/>
            <a:ext cx="8458200" cy="1723664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803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Introduction</a:t>
            </a:r>
          </a:p>
          <a:p>
            <a:r>
              <a:rPr lang="en-AU" dirty="0"/>
              <a:t>Method</a:t>
            </a:r>
          </a:p>
          <a:p>
            <a:pPr lvl="1"/>
            <a:r>
              <a:rPr lang="en-AU" dirty="0"/>
              <a:t>Deep feature selection</a:t>
            </a:r>
          </a:p>
          <a:p>
            <a:pPr lvl="1"/>
            <a:r>
              <a:rPr lang="en-AU" dirty="0"/>
              <a:t>Learning model parameter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Experiments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Comparing models on synthetic data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Applying DFS to enhancer-promoter classification</a:t>
            </a:r>
          </a:p>
          <a:p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Aparajita" pitchFamily="34" charset="0"/>
              </a:rPr>
              <a:t>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149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We propose a deep feature selection model for selecting input features in a deep structure, especially for multiclass data</a:t>
            </a:r>
          </a:p>
          <a:p>
            <a:r>
              <a:rPr lang="en-US" altLang="zh-CN" dirty="0"/>
              <a:t>We applied this model to distinguish active promoters and enhancers from the rest of the genome.</a:t>
            </a:r>
          </a:p>
          <a:p>
            <a:r>
              <a:rPr lang="en-US" altLang="zh-CN" dirty="0"/>
              <a:t>We also evaluated the new model on simulated data in order to understand its behavior. Our results confirm that the deep DFS is able to recover both linear and nonlinear features</a:t>
            </a:r>
          </a:p>
          <a:p>
            <a:endParaRPr lang="en-US" altLang="zh-CN" dirty="0"/>
          </a:p>
          <a:p>
            <a:r>
              <a:rPr lang="en-US" altLang="zh-CN" dirty="0"/>
              <a:t>We implemented the DFS model in Python based on the </a:t>
            </a:r>
            <a:r>
              <a:rPr lang="en-US" altLang="zh-CN" dirty="0" err="1"/>
              <a:t>Theano</a:t>
            </a:r>
            <a:r>
              <a:rPr lang="en-US" altLang="zh-CN" dirty="0"/>
              <a:t> and Deep Learning Tutorials. This model together with our modification of the Deep Learning Tutorials led to a convenient deep learning package accessible at Li and Wyeth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805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61"/>
          <p:cNvSpPr>
            <a:spLocks noGrp="1" noChangeArrowheads="1"/>
          </p:cNvSpPr>
          <p:nvPr>
            <p:ph type="ctrTitle" idx="4294967295"/>
          </p:nvPr>
        </p:nvSpPr>
        <p:spPr>
          <a:xfrm>
            <a:off x="2427287" y="0"/>
            <a:ext cx="6268071" cy="2897735"/>
          </a:xfrm>
        </p:spPr>
        <p:txBody>
          <a:bodyPr anchor="b"/>
          <a:lstStyle/>
          <a:p>
            <a:pPr algn="ctr"/>
            <a:r>
              <a:rPr lang="en-US" altLang="zh-CN" dirty="0"/>
              <a:t>Genome-Wide Prediction of cis-Regulatory Regions Using </a:t>
            </a:r>
            <a:r>
              <a:rPr lang="en-GB" altLang="zh-CN" dirty="0"/>
              <a:t>Supervised Deep Learning Methods</a:t>
            </a:r>
            <a:endParaRPr 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5588" y="6527800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70" y="3582359"/>
            <a:ext cx="8089690" cy="6814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10" y="4621405"/>
            <a:ext cx="8472488" cy="631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70" y="111535"/>
            <a:ext cx="1821480" cy="235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38668"/>
      </p:ext>
    </p:extLst>
  </p:cSld>
  <p:clrMapOvr>
    <a:masterClrMapping/>
  </p:clrMapOvr>
  <p:transition advTm="17616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Method</a:t>
            </a:r>
          </a:p>
          <a:p>
            <a:pPr lvl="1"/>
            <a:r>
              <a:rPr lang="en-AU" dirty="0"/>
              <a:t>Data</a:t>
            </a:r>
          </a:p>
          <a:p>
            <a:pPr lvl="1"/>
            <a:r>
              <a:rPr lang="en-AU" dirty="0"/>
              <a:t>Deep learning for classification</a:t>
            </a:r>
          </a:p>
          <a:p>
            <a:pPr lvl="1"/>
            <a:r>
              <a:rPr lang="en-AU" dirty="0"/>
              <a:t>Feature selection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Results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Discussion 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28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81375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>
                <a:solidFill>
                  <a:srgbClr val="FF0000"/>
                </a:solidFill>
              </a:rPr>
              <a:t>Method</a:t>
            </a:r>
          </a:p>
          <a:p>
            <a:pPr lvl="1"/>
            <a:r>
              <a:rPr lang="en-AU" dirty="0"/>
              <a:t>Data</a:t>
            </a:r>
          </a:p>
          <a:p>
            <a:pPr lvl="1"/>
            <a:r>
              <a:rPr lang="en-AU" dirty="0"/>
              <a:t>Deep learning for classification</a:t>
            </a:r>
          </a:p>
          <a:p>
            <a:pPr lvl="1"/>
            <a:r>
              <a:rPr lang="en-AU" dirty="0"/>
              <a:t>Feature selection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Results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Discussion 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3951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>
                <a:solidFill>
                  <a:srgbClr val="FF0000"/>
                </a:solidFill>
              </a:rPr>
              <a:t>Introduction</a:t>
            </a:r>
          </a:p>
          <a:p>
            <a:r>
              <a:rPr lang="en-AU" dirty="0"/>
              <a:t>Method</a:t>
            </a:r>
          </a:p>
          <a:p>
            <a:pPr lvl="1"/>
            <a:r>
              <a:rPr lang="en-AU" dirty="0"/>
              <a:t>Deep feature selection</a:t>
            </a:r>
          </a:p>
          <a:p>
            <a:pPr lvl="1"/>
            <a:r>
              <a:rPr lang="en-AU" dirty="0"/>
              <a:t>Learning model parameter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Experiments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Comparing models on synthetic data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Applying DFS to enhancer-promoter classification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443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Method</a:t>
            </a:r>
          </a:p>
          <a:p>
            <a:pPr lvl="1"/>
            <a:r>
              <a:rPr lang="en-AU" dirty="0">
                <a:solidFill>
                  <a:srgbClr val="FF0000"/>
                </a:solidFill>
              </a:rPr>
              <a:t>Data</a:t>
            </a:r>
          </a:p>
          <a:p>
            <a:pPr lvl="1"/>
            <a:r>
              <a:rPr lang="en-AU" dirty="0"/>
              <a:t>Deep learning for classification</a:t>
            </a:r>
          </a:p>
          <a:p>
            <a:pPr lvl="1"/>
            <a:r>
              <a:rPr lang="en-AU" dirty="0"/>
              <a:t>Feature selection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Results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Discussion 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30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19324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Data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ENCODE: features data</a:t>
            </a:r>
          </a:p>
          <a:p>
            <a:r>
              <a:rPr lang="en-US" altLang="zh-CN" dirty="0"/>
              <a:t>FANTOM: enhancers and promoters </a:t>
            </a:r>
          </a:p>
          <a:p>
            <a:pPr lvl="1"/>
            <a:r>
              <a:rPr lang="en-US" altLang="zh-CN" dirty="0"/>
              <a:t>8 cell types A 549, GM12878, HelaS3, HepG2, HMEC, HUVEC, K562 and MCF7.</a:t>
            </a:r>
          </a:p>
          <a:p>
            <a:pPr lvl="1"/>
            <a:r>
              <a:rPr lang="en-US" altLang="zh-CN" dirty="0"/>
              <a:t>Each cell type, 7 classes of labelled regions: A-E,I-E,A-P,I-P,A-X,I-X and UK.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50" y="3059738"/>
            <a:ext cx="6649810" cy="379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2521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3391"/>
            <a:ext cx="8458200" cy="4992217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  <p:sp>
        <p:nvSpPr>
          <p:cNvPr id="6" name="文本框 5"/>
          <p:cNvSpPr txBox="1"/>
          <p:nvPr/>
        </p:nvSpPr>
        <p:spPr>
          <a:xfrm>
            <a:off x="332802" y="6057536"/>
            <a:ext cx="3432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*</a:t>
            </a:r>
            <a:r>
              <a:rPr lang="en-US" altLang="zh-CN" dirty="0" err="1">
                <a:solidFill>
                  <a:srgbClr val="FF0000"/>
                </a:solidFill>
              </a:rPr>
              <a:t>bwtool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7190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Method</a:t>
            </a:r>
          </a:p>
          <a:p>
            <a:pPr lvl="1"/>
            <a:r>
              <a:rPr lang="en-AU" dirty="0"/>
              <a:t>Data</a:t>
            </a:r>
          </a:p>
          <a:p>
            <a:pPr lvl="1"/>
            <a:r>
              <a:rPr lang="en-AU" dirty="0">
                <a:solidFill>
                  <a:srgbClr val="FF0000"/>
                </a:solidFill>
              </a:rPr>
              <a:t>Deep learning for classification</a:t>
            </a:r>
          </a:p>
          <a:p>
            <a:pPr lvl="1"/>
            <a:r>
              <a:rPr lang="en-AU" dirty="0"/>
              <a:t>Feature selection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Results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Discussion 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33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9783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Based on the Deep Learning Tutorials (deeplearning.net/tutorial) and </a:t>
            </a:r>
            <a:r>
              <a:rPr lang="en-US" altLang="zh-CN" dirty="0" err="1"/>
              <a:t>Theano</a:t>
            </a:r>
            <a:r>
              <a:rPr lang="en-US" altLang="zh-CN" dirty="0"/>
              <a:t> (deeplearning.net/software/</a:t>
            </a:r>
            <a:r>
              <a:rPr lang="en-US" altLang="zh-CN" dirty="0" err="1"/>
              <a:t>theano</a:t>
            </a:r>
            <a:r>
              <a:rPr lang="en-US" altLang="zh-CN" dirty="0"/>
              <a:t>), we implemented a deep learning package named DECRES which is available at https://github.com/yifeng-li/DECRES</a:t>
            </a:r>
          </a:p>
          <a:p>
            <a:r>
              <a:rPr lang="en-US" altLang="zh-CN" dirty="0"/>
              <a:t>Supervised deep model – feedforward neural network (MLP)</a:t>
            </a:r>
          </a:p>
          <a:p>
            <a:r>
              <a:rPr lang="en-US" altLang="zh-CN" dirty="0"/>
              <a:t>Parameter</a:t>
            </a:r>
          </a:p>
          <a:p>
            <a:pPr lvl="1"/>
            <a:r>
              <a:rPr lang="en-US" altLang="zh-CN" dirty="0"/>
              <a:t>256, 128, 64 hidden units</a:t>
            </a:r>
          </a:p>
          <a:p>
            <a:pPr lvl="1"/>
            <a:r>
              <a:rPr lang="en-GB" altLang="zh-CN" dirty="0"/>
              <a:t>Iterations 1000</a:t>
            </a:r>
          </a:p>
          <a:p>
            <a:pPr lvl="1"/>
            <a:r>
              <a:rPr lang="en-GB" altLang="zh-CN" dirty="0"/>
              <a:t>Initial learning rate 0.1</a:t>
            </a:r>
          </a:p>
          <a:p>
            <a:pPr lvl="1"/>
            <a:r>
              <a:rPr lang="en-GB" altLang="zh-CN" dirty="0"/>
              <a:t>Momentum 0.1</a:t>
            </a:r>
            <a:endParaRPr lang="en-US" altLang="zh-CN" dirty="0"/>
          </a:p>
          <a:p>
            <a:r>
              <a:rPr lang="en-US" altLang="zh-CN" dirty="0"/>
              <a:t>we thus manually selected the above control parameter setting by trying a variety of settings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2142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Method</a:t>
            </a:r>
          </a:p>
          <a:p>
            <a:pPr lvl="1"/>
            <a:r>
              <a:rPr lang="en-AU" dirty="0"/>
              <a:t>Data</a:t>
            </a:r>
          </a:p>
          <a:p>
            <a:pPr lvl="1"/>
            <a:r>
              <a:rPr lang="en-AU" dirty="0"/>
              <a:t>Deep learning for classification</a:t>
            </a:r>
          </a:p>
          <a:p>
            <a:pPr lvl="1"/>
            <a:r>
              <a:rPr lang="en-AU" dirty="0">
                <a:solidFill>
                  <a:srgbClr val="FF0000"/>
                </a:solidFill>
              </a:rPr>
              <a:t>Feature selection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Results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Discussion 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35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4939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Feature selection DFS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Explained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8146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Method</a:t>
            </a:r>
          </a:p>
          <a:p>
            <a:pPr lvl="1"/>
            <a:r>
              <a:rPr lang="en-AU" dirty="0"/>
              <a:t>Data</a:t>
            </a:r>
          </a:p>
          <a:p>
            <a:pPr lvl="1"/>
            <a:r>
              <a:rPr lang="en-AU" dirty="0"/>
              <a:t>Deep learning for classification</a:t>
            </a:r>
          </a:p>
          <a:p>
            <a:pPr lvl="1"/>
            <a:r>
              <a:rPr lang="en-AU" dirty="0"/>
              <a:t>Feature selection</a:t>
            </a:r>
          </a:p>
          <a:p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Aparajita" pitchFamily="34" charset="0"/>
              </a:rPr>
              <a:t>Results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Discussion 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37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2231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Deep learning accurately distinguishes active enhancers and promoters from background</a:t>
            </a:r>
          </a:p>
          <a:p>
            <a:r>
              <a:rPr lang="en-US" altLang="zh-CN" dirty="0"/>
              <a:t>DECRES gives higher sensitivity and precision on FANTOM annotated regions compared with </a:t>
            </a:r>
            <a:r>
              <a:rPr lang="en-US" altLang="zh-CN" dirty="0" err="1"/>
              <a:t>ChromHMM</a:t>
            </a:r>
            <a:r>
              <a:rPr lang="en-US" altLang="zh-CN" dirty="0"/>
              <a:t> and </a:t>
            </a:r>
            <a:r>
              <a:rPr lang="en-US" altLang="zh-CN" dirty="0" err="1"/>
              <a:t>ChromHMM</a:t>
            </a:r>
            <a:r>
              <a:rPr lang="en-US" altLang="zh-CN" dirty="0"/>
              <a:t>-Segway Combined methods</a:t>
            </a:r>
          </a:p>
          <a:p>
            <a:r>
              <a:rPr lang="en-US" altLang="zh-CN" dirty="0"/>
              <a:t>Evaluation of DECRES performance with independent experimental data </a:t>
            </a:r>
          </a:p>
          <a:p>
            <a:r>
              <a:rPr lang="en-US" altLang="zh-CN" dirty="0"/>
              <a:t>Including sequence properties beyond </a:t>
            </a:r>
            <a:r>
              <a:rPr lang="en-US" altLang="zh-CN" dirty="0" err="1"/>
              <a:t>CpG</a:t>
            </a:r>
            <a:r>
              <a:rPr lang="en-US" altLang="zh-CN" dirty="0"/>
              <a:t> islands does not improve performance for CRR prediction but can inform analysis in the absence of laboratory feature data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1496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 few key features are sufficient</a:t>
            </a:r>
          </a:p>
          <a:p>
            <a:r>
              <a:rPr lang="en-US" altLang="zh-CN" dirty="0"/>
              <a:t>The majority of DECRES’s genome-wide predictions are supported by other methods</a:t>
            </a:r>
          </a:p>
          <a:p>
            <a:r>
              <a:rPr lang="en-US" altLang="zh-CN" dirty="0"/>
              <a:t>Functional and motif enrichment analysis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4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Sparse linear models </a:t>
            </a:r>
          </a:p>
          <a:p>
            <a:pPr lvl="1"/>
            <a:r>
              <a:rPr lang="en-US" altLang="zh-CN" dirty="0" err="1"/>
              <a:t>Incopatibility</a:t>
            </a:r>
            <a:r>
              <a:rPr lang="en-US" altLang="zh-CN" dirty="0"/>
              <a:t> </a:t>
            </a:r>
            <a:r>
              <a:rPr lang="en-GB" altLang="zh-CN" dirty="0"/>
              <a:t>to model nonlinearity of features</a:t>
            </a:r>
          </a:p>
          <a:p>
            <a:pPr lvl="1"/>
            <a:r>
              <a:rPr lang="en-GB" altLang="zh-CN" dirty="0"/>
              <a:t>inability to learn high level features</a:t>
            </a:r>
          </a:p>
          <a:p>
            <a:pPr lvl="1"/>
            <a:r>
              <a:rPr lang="en-US" altLang="zh-CN" dirty="0"/>
              <a:t>unnatural extensions to select features in a multiclass case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Deep neural network</a:t>
            </a:r>
          </a:p>
          <a:p>
            <a:pPr lvl="1"/>
            <a:r>
              <a:rPr lang="en-GB" altLang="zh-CN" dirty="0"/>
              <a:t>Model </a:t>
            </a:r>
            <a:r>
              <a:rPr lang="en-US" altLang="zh-CN" dirty="0"/>
              <a:t>complex systems with nonlinear structures</a:t>
            </a:r>
          </a:p>
          <a:p>
            <a:pPr lvl="1"/>
            <a:r>
              <a:rPr lang="en-US" altLang="zh-CN" dirty="0"/>
              <a:t>learn high-level representation of features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Feature selection at the input level is helpful to understand the nature of a complex system which is not well studied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9997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Method</a:t>
            </a:r>
          </a:p>
          <a:p>
            <a:pPr lvl="1"/>
            <a:r>
              <a:rPr lang="en-AU" dirty="0"/>
              <a:t>Data</a:t>
            </a:r>
          </a:p>
          <a:p>
            <a:pPr lvl="1"/>
            <a:r>
              <a:rPr lang="en-AU" dirty="0"/>
              <a:t>Deep learning for classification</a:t>
            </a:r>
          </a:p>
          <a:p>
            <a:pPr lvl="1"/>
            <a:r>
              <a:rPr lang="en-AU" dirty="0"/>
              <a:t>Feature selection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Results</a:t>
            </a:r>
          </a:p>
          <a:p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Aparajita" pitchFamily="34" charset="0"/>
              </a:rPr>
              <a:t>Discussion  and 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40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13600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  <a:cs typeface="Aparajita" pitchFamily="34" charset="0"/>
              </a:rPr>
              <a:t>Discussion and conclusion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FANTOM data for training</a:t>
            </a:r>
          </a:p>
          <a:p>
            <a:r>
              <a:rPr lang="en-US" altLang="zh-CN" dirty="0"/>
              <a:t>Supervised deep learning </a:t>
            </a:r>
          </a:p>
          <a:p>
            <a:endParaRPr lang="en-US" altLang="zh-CN" dirty="0"/>
          </a:p>
          <a:p>
            <a:r>
              <a:rPr lang="en-US" altLang="zh-CN" dirty="0"/>
              <a:t>Future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dirty="0"/>
              <a:t>Convolutional neural network: take into account  the shape information of various features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dirty="0"/>
              <a:t>Bidirectional recurrent neural network: consider the information from adjacent context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0366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61"/>
          <p:cNvSpPr>
            <a:spLocks noGrp="1" noChangeArrowheads="1"/>
          </p:cNvSpPr>
          <p:nvPr>
            <p:ph type="ctrTitle" idx="4294967295"/>
          </p:nvPr>
        </p:nvSpPr>
        <p:spPr>
          <a:xfrm>
            <a:off x="68187" y="1841864"/>
            <a:ext cx="8910355" cy="1049212"/>
          </a:xfrm>
        </p:spPr>
        <p:txBody>
          <a:bodyPr anchor="b"/>
          <a:lstStyle/>
          <a:p>
            <a:pPr algn="ctr"/>
            <a:r>
              <a:rPr lang="en-US" altLang="zh-CN" dirty="0" err="1"/>
              <a:t>bwtool</a:t>
            </a:r>
            <a:r>
              <a:rPr lang="en-US" altLang="zh-CN" dirty="0"/>
              <a:t>: a tool for </a:t>
            </a:r>
            <a:r>
              <a:rPr lang="en-US" altLang="zh-CN" dirty="0" err="1"/>
              <a:t>bigWig</a:t>
            </a:r>
            <a:r>
              <a:rPr lang="en-US" altLang="zh-CN" dirty="0"/>
              <a:t> files</a:t>
            </a:r>
            <a:endParaRPr 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5588" y="6527800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126" y="3428999"/>
            <a:ext cx="3810000" cy="3905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9565" y="4357447"/>
            <a:ext cx="2808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/>
              <a:t>Genome analysis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4851896"/>
      </p:ext>
    </p:extLst>
  </p:cSld>
  <p:clrMapOvr>
    <a:masterClrMapping/>
  </p:clrMapOvr>
  <p:transition advTm="17616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180" y="914400"/>
            <a:ext cx="4421439" cy="5410200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5606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Self Work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细胞核内</a:t>
            </a:r>
            <a:r>
              <a:rPr lang="en-US" altLang="zh-CN" dirty="0" err="1"/>
              <a:t>micRNA</a:t>
            </a:r>
            <a:r>
              <a:rPr lang="en-US" altLang="zh-CN" dirty="0"/>
              <a:t>——Enhancer</a:t>
            </a:r>
          </a:p>
          <a:p>
            <a:r>
              <a:rPr lang="en-US" altLang="zh-CN" dirty="0" err="1"/>
              <a:t>lncRNA</a:t>
            </a:r>
            <a:r>
              <a:rPr lang="en-US" altLang="zh-CN" dirty="0"/>
              <a:t>, </a:t>
            </a:r>
            <a:r>
              <a:rPr lang="en-US" altLang="zh-CN" dirty="0" err="1"/>
              <a:t>eRNA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err="1"/>
              <a:t>Caffe</a:t>
            </a:r>
            <a:r>
              <a:rPr lang="zh-CN" altLang="en-US" dirty="0"/>
              <a:t>框架</a:t>
            </a:r>
            <a:endParaRPr lang="en-US" altLang="zh-CN" dirty="0"/>
          </a:p>
          <a:p>
            <a:pPr lvl="1"/>
            <a:r>
              <a:rPr lang="en-US" altLang="zh-CN" dirty="0"/>
              <a:t>LINUX/WINDOWS</a:t>
            </a:r>
          </a:p>
          <a:p>
            <a:pPr lvl="1"/>
            <a:r>
              <a:rPr lang="en-US" altLang="zh-CN" dirty="0"/>
              <a:t>GPU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13226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1" y="1911100"/>
            <a:ext cx="8458200" cy="5410200"/>
          </a:xfrm>
        </p:spPr>
        <p:txBody>
          <a:bodyPr/>
          <a:lstStyle/>
          <a:p>
            <a:pPr algn="ctr"/>
            <a:r>
              <a:rPr lang="en-US" altLang="zh-CN" sz="6600" dirty="0"/>
              <a:t>THANKS</a:t>
            </a:r>
            <a:endParaRPr lang="zh-CN" altLang="en-US" sz="6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948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830" y="935358"/>
            <a:ext cx="6375656" cy="5410200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925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Add a sparse one-to-one linear layer between the input layer and the first hidden layer of an MLP</a:t>
            </a:r>
          </a:p>
          <a:p>
            <a:r>
              <a:rPr lang="en-US" altLang="zh-CN" dirty="0"/>
              <a:t>X-&gt;w*x  (* element-wise multiplication </a:t>
            </a:r>
            <a:r>
              <a:rPr lang="zh-CN" altLang="en-US" dirty="0"/>
              <a:t>点乘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Advantages:</a:t>
            </a:r>
          </a:p>
          <a:p>
            <a:pPr lvl="1"/>
            <a:r>
              <a:rPr lang="en-US" altLang="zh-CN" dirty="0"/>
              <a:t>a single subset of features for multiple classes (multiple output nodes) can be conveniently selected, which addresses the challenge of multiclass extension of linear </a:t>
            </a:r>
            <a:r>
              <a:rPr lang="en-GB" altLang="zh-CN" dirty="0"/>
              <a:t>models</a:t>
            </a:r>
          </a:p>
          <a:p>
            <a:pPr lvl="1"/>
            <a:r>
              <a:rPr lang="en-US" altLang="zh-CN" dirty="0"/>
              <a:t>through selecting features at the input level of the deep structure, we are able to identify informative features that have nonlinear behaviors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2265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Introduction</a:t>
            </a:r>
          </a:p>
          <a:p>
            <a:r>
              <a:rPr lang="en-AU" dirty="0">
                <a:solidFill>
                  <a:srgbClr val="FF0000"/>
                </a:solidFill>
              </a:rPr>
              <a:t>Method</a:t>
            </a:r>
          </a:p>
          <a:p>
            <a:pPr lvl="1"/>
            <a:r>
              <a:rPr lang="en-AU" dirty="0"/>
              <a:t>Deep feature selection</a:t>
            </a:r>
          </a:p>
          <a:p>
            <a:pPr lvl="1"/>
            <a:r>
              <a:rPr lang="en-AU" dirty="0"/>
              <a:t>Learning model parameter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Experiments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Comparing models on synthetic data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Applying DFS to enhancer-promoter classification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446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Outline</a:t>
            </a:r>
            <a:endParaRPr lang="en-US" sz="32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Introduction</a:t>
            </a:r>
          </a:p>
          <a:p>
            <a:r>
              <a:rPr lang="en-AU" dirty="0"/>
              <a:t>Method</a:t>
            </a:r>
          </a:p>
          <a:p>
            <a:pPr lvl="1"/>
            <a:r>
              <a:rPr lang="en-AU" dirty="0">
                <a:solidFill>
                  <a:srgbClr val="FF0000"/>
                </a:solidFill>
              </a:rPr>
              <a:t>Deep feature selection</a:t>
            </a:r>
          </a:p>
          <a:p>
            <a:pPr lvl="1"/>
            <a:r>
              <a:rPr lang="en-AU" dirty="0"/>
              <a:t>Learning model parameter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Experiments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Comparing models on synthetic data</a:t>
            </a:r>
          </a:p>
          <a:p>
            <a:pPr lvl="1"/>
            <a:r>
              <a:rPr lang="en-US" altLang="zh-CN" dirty="0">
                <a:ea typeface="宋体" pitchFamily="2" charset="-122"/>
                <a:cs typeface="Aparajita" pitchFamily="34" charset="0"/>
              </a:rPr>
              <a:t>Applying DFS to enhancer-promoter classification</a:t>
            </a:r>
          </a:p>
          <a:p>
            <a:r>
              <a:rPr lang="en-US" altLang="zh-CN" dirty="0">
                <a:ea typeface="宋体" pitchFamily="2" charset="-122"/>
                <a:cs typeface="Aparajita" pitchFamily="34" charset="0"/>
              </a:rPr>
              <a:t>Conclusion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5985" y="6505575"/>
            <a:ext cx="21717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zh-CN" sz="1200" dirty="0">
                <a:latin typeface="Arial" pitchFamily="34" charset="0"/>
                <a:ea typeface="宋体" pitchFamily="2" charset="-122"/>
              </a:rPr>
              <a:t>© 2016 </a:t>
            </a:r>
            <a:r>
              <a:rPr lang="en-US" altLang="zh-CN" sz="1200" dirty="0" err="1">
                <a:latin typeface="Arial" pitchFamily="34" charset="0"/>
                <a:ea typeface="宋体" pitchFamily="2" charset="-122"/>
              </a:rPr>
              <a:t>Hongda</a:t>
            </a:r>
            <a:r>
              <a:rPr lang="en-US" altLang="zh-CN" sz="1200" dirty="0">
                <a:latin typeface="Arial" pitchFamily="34" charset="0"/>
                <a:ea typeface="宋体" pitchFamily="2" charset="-122"/>
              </a:rPr>
              <a:t> Bu</a:t>
            </a:r>
            <a:endParaRPr lang="en-US" altLang="zh-CN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301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0388" y="914400"/>
            <a:ext cx="8458200" cy="5410200"/>
          </a:xfrm>
        </p:spPr>
        <p:txBody>
          <a:bodyPr/>
          <a:lstStyle/>
          <a:p>
            <a:r>
              <a:rPr lang="en-US" altLang="zh-CN" dirty="0"/>
              <a:t>the output of the one-to-one layer </a:t>
            </a:r>
            <a:r>
              <a:rPr lang="en-GB" altLang="zh-CN" dirty="0"/>
              <a:t>becomes w * x</a:t>
            </a:r>
          </a:p>
          <a:p>
            <a:r>
              <a:rPr lang="en-US" altLang="zh-CN" dirty="0"/>
              <a:t>we can resort to any sparse </a:t>
            </a:r>
            <a:r>
              <a:rPr lang="en-GB" altLang="zh-CN" dirty="0"/>
              <a:t>regularization term on w</a:t>
            </a:r>
          </a:p>
          <a:p>
            <a:endParaRPr lang="en-GB" altLang="zh-CN" dirty="0"/>
          </a:p>
          <a:p>
            <a:endParaRPr lang="en-GB" altLang="zh-CN" dirty="0"/>
          </a:p>
          <a:p>
            <a:r>
              <a:rPr lang="en-US" altLang="zh-CN" dirty="0"/>
              <a:t>As in regular MLP, the activation function in the hidden layers of DFS is also nonlinear [e.g., sigmoid, tangent, or rectified linear unit (</a:t>
            </a:r>
            <a:r>
              <a:rPr lang="en-US" altLang="zh-CN" dirty="0" err="1"/>
              <a:t>ReLU</a:t>
            </a:r>
            <a:r>
              <a:rPr lang="en-US" altLang="zh-CN" dirty="0"/>
              <a:t>). The output layer is a </a:t>
            </a:r>
            <a:r>
              <a:rPr lang="en-US" altLang="zh-CN" dirty="0" err="1"/>
              <a:t>softmax</a:t>
            </a:r>
            <a:r>
              <a:rPr lang="en-US" altLang="zh-CN" dirty="0"/>
              <a:t> layer, where the output of unit </a:t>
            </a:r>
            <a:r>
              <a:rPr lang="en-US" altLang="zh-CN" dirty="0" err="1"/>
              <a:t>i</a:t>
            </a:r>
            <a:r>
              <a:rPr lang="en-US" altLang="zh-CN" dirty="0"/>
              <a:t> is defined as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3DC564-63D6-4DB1-934B-A86CC9D473AE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10" y="1986995"/>
            <a:ext cx="4246460" cy="568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940" y="4567425"/>
            <a:ext cx="4061838" cy="116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900804"/>
      </p:ext>
    </p:extLst>
  </p:cSld>
  <p:clrMapOvr>
    <a:masterClrMapping/>
  </p:clrMapOvr>
</p:sld>
</file>

<file path=ppt/theme/theme1.xml><?xml version="1.0" encoding="utf-8"?>
<a:theme xmlns:a="http://schemas.openxmlformats.org/drawingml/2006/main" name="daisy-3">
  <a:themeElements>
    <a:clrScheme name="daisy-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aisy-3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aisy-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isy-3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isy-3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isy-3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isy-3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isy-3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isy-3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daisy-3</Template>
  <TotalTime>16313</TotalTime>
  <Words>1376</Words>
  <Application>Microsoft Office PowerPoint</Application>
  <PresentationFormat>全屏显示(4:3)</PresentationFormat>
  <Paragraphs>313</Paragraphs>
  <Slides>45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5" baseType="lpstr">
      <vt:lpstr>Aparajita</vt:lpstr>
      <vt:lpstr>Monotype Sorts</vt:lpstr>
      <vt:lpstr>ZapfDingbats</vt:lpstr>
      <vt:lpstr>宋体</vt:lpstr>
      <vt:lpstr>Arial</vt:lpstr>
      <vt:lpstr>Helvetica</vt:lpstr>
      <vt:lpstr>Times New Roman</vt:lpstr>
      <vt:lpstr>Verdana</vt:lpstr>
      <vt:lpstr>Wingdings</vt:lpstr>
      <vt:lpstr>daisy-3</vt:lpstr>
      <vt:lpstr>Deep Feature Selection: Theory and Application to Identify Enhancers and Promoters</vt:lpstr>
      <vt:lpstr>Outline</vt:lpstr>
      <vt:lpstr>Outline</vt:lpstr>
      <vt:lpstr>Introduction</vt:lpstr>
      <vt:lpstr>Introduction</vt:lpstr>
      <vt:lpstr>Introduction</vt:lpstr>
      <vt:lpstr>Outline</vt:lpstr>
      <vt:lpstr>Outline</vt:lpstr>
      <vt:lpstr>PowerPoint 演示文稿</vt:lpstr>
      <vt:lpstr>Outline</vt:lpstr>
      <vt:lpstr>PowerPoint 演示文稿</vt:lpstr>
      <vt:lpstr>PowerPoint 演示文稿</vt:lpstr>
      <vt:lpstr>Outline</vt:lpstr>
      <vt:lpstr>Outline</vt:lpstr>
      <vt:lpstr>PowerPoint 演示文稿</vt:lpstr>
      <vt:lpstr>PowerPoint 演示文稿</vt:lpstr>
      <vt:lpstr>PowerPoint 演示文稿</vt:lpstr>
      <vt:lpstr>PowerPoint 演示文稿</vt:lpstr>
      <vt:lpstr>Outline</vt:lpstr>
      <vt:lpstr>PowerPoint 演示文稿</vt:lpstr>
      <vt:lpstr>Comparing test accuracy</vt:lpstr>
      <vt:lpstr>PowerPoint 演示文稿</vt:lpstr>
      <vt:lpstr>PowerPoint 演示文稿</vt:lpstr>
      <vt:lpstr>Computing time</vt:lpstr>
      <vt:lpstr>Outline</vt:lpstr>
      <vt:lpstr>Conclusion</vt:lpstr>
      <vt:lpstr>Genome-Wide Prediction of cis-Regulatory Regions Using Supervised Deep Learning Methods</vt:lpstr>
      <vt:lpstr>Outline</vt:lpstr>
      <vt:lpstr>Outline</vt:lpstr>
      <vt:lpstr>Outline</vt:lpstr>
      <vt:lpstr>Data</vt:lpstr>
      <vt:lpstr>PowerPoint 演示文稿</vt:lpstr>
      <vt:lpstr>Outline</vt:lpstr>
      <vt:lpstr>PowerPoint 演示文稿</vt:lpstr>
      <vt:lpstr>Outline</vt:lpstr>
      <vt:lpstr>Feature selection DFS</vt:lpstr>
      <vt:lpstr>Outline</vt:lpstr>
      <vt:lpstr>Results</vt:lpstr>
      <vt:lpstr>Results</vt:lpstr>
      <vt:lpstr>Outline</vt:lpstr>
      <vt:lpstr>Discussion and conclusion</vt:lpstr>
      <vt:lpstr>bwtool: a tool for bigWig files</vt:lpstr>
      <vt:lpstr>PowerPoint 演示文稿</vt:lpstr>
      <vt:lpstr>Self Work</vt:lpstr>
      <vt:lpstr>PowerPoint 演示文稿</vt:lpstr>
    </vt:vector>
  </TitlesOfParts>
  <Company>AAU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Center for Data-intensive Systems</dc:title>
  <dc:creator>Lwengen</dc:creator>
  <cp:lastModifiedBy>r</cp:lastModifiedBy>
  <cp:revision>1834</cp:revision>
  <cp:lastPrinted>2012-07-24T14:40:05Z</cp:lastPrinted>
  <dcterms:created xsi:type="dcterms:W3CDTF">2006-12-18T14:28:14Z</dcterms:created>
  <dcterms:modified xsi:type="dcterms:W3CDTF">2016-09-21T00:47:43Z</dcterms:modified>
</cp:coreProperties>
</file>